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1" r:id="rId3"/>
    <p:sldId id="257" r:id="rId4"/>
    <p:sldId id="270" r:id="rId5"/>
    <p:sldId id="259" r:id="rId6"/>
    <p:sldId id="260" r:id="rId7"/>
    <p:sldId id="261" r:id="rId8"/>
    <p:sldId id="262" r:id="rId9"/>
    <p:sldId id="274" r:id="rId10"/>
    <p:sldId id="263" r:id="rId11"/>
    <p:sldId id="273" r:id="rId12"/>
    <p:sldId id="264" r:id="rId13"/>
    <p:sldId id="276" r:id="rId14"/>
    <p:sldId id="265" r:id="rId15"/>
    <p:sldId id="275" r:id="rId16"/>
    <p:sldId id="266" r:id="rId17"/>
    <p:sldId id="267" r:id="rId18"/>
    <p:sldId id="278" r:id="rId19"/>
    <p:sldId id="268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59" autoAdjust="0"/>
  </p:normalViewPr>
  <p:slideViewPr>
    <p:cSldViewPr>
      <p:cViewPr>
        <p:scale>
          <a:sx n="96" d="100"/>
          <a:sy n="96" d="100"/>
        </p:scale>
        <p:origin x="-2064" y="-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png"/><Relationship Id="rId10" Type="http://schemas.openxmlformats.org/officeDocument/2006/relationships/image" Target="../media/image28.jpeg"/><Relationship Id="rId4" Type="http://schemas.openxmlformats.org/officeDocument/2006/relationships/image" Target="../media/image22.png"/><Relationship Id="rId9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13" Type="http://schemas.openxmlformats.org/officeDocument/2006/relationships/image" Target="../media/image91.png"/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12" Type="http://schemas.openxmlformats.org/officeDocument/2006/relationships/image" Target="../media/image90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11" Type="http://schemas.openxmlformats.org/officeDocument/2006/relationships/image" Target="../media/image89.jpeg"/><Relationship Id="rId5" Type="http://schemas.openxmlformats.org/officeDocument/2006/relationships/image" Target="../media/image83.jpeg"/><Relationship Id="rId10" Type="http://schemas.openxmlformats.org/officeDocument/2006/relationships/image" Target="../media/image88.jpeg"/><Relationship Id="rId4" Type="http://schemas.openxmlformats.org/officeDocument/2006/relationships/image" Target="../media/image82.jpeg"/><Relationship Id="rId9" Type="http://schemas.openxmlformats.org/officeDocument/2006/relationships/image" Target="../media/image8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jpe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eg"/><Relationship Id="rId3" Type="http://schemas.openxmlformats.org/officeDocument/2006/relationships/image" Target="../media/image106.jpeg"/><Relationship Id="rId7" Type="http://schemas.openxmlformats.org/officeDocument/2006/relationships/image" Target="../media/image110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jpeg"/><Relationship Id="rId11" Type="http://schemas.openxmlformats.org/officeDocument/2006/relationships/image" Target="../media/image114.jpeg"/><Relationship Id="rId5" Type="http://schemas.openxmlformats.org/officeDocument/2006/relationships/image" Target="../media/image108.jpeg"/><Relationship Id="rId10" Type="http://schemas.openxmlformats.org/officeDocument/2006/relationships/image" Target="../media/image113.jpeg"/><Relationship Id="rId4" Type="http://schemas.openxmlformats.org/officeDocument/2006/relationships/image" Target="../media/image107.jpeg"/><Relationship Id="rId9" Type="http://schemas.openxmlformats.org/officeDocument/2006/relationships/image" Target="../media/image11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jpeg"/><Relationship Id="rId3" Type="http://schemas.openxmlformats.org/officeDocument/2006/relationships/image" Target="../media/image116.jpeg"/><Relationship Id="rId7" Type="http://schemas.openxmlformats.org/officeDocument/2006/relationships/image" Target="../media/image120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10" Type="http://schemas.openxmlformats.org/officeDocument/2006/relationships/image" Target="../media/image123.jpeg"/><Relationship Id="rId4" Type="http://schemas.openxmlformats.org/officeDocument/2006/relationships/image" Target="../media/image117.jpeg"/><Relationship Id="rId9" Type="http://schemas.openxmlformats.org/officeDocument/2006/relationships/image" Target="../media/image1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ino shaverdashvili\Desktop\3025011arquitect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0568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D:\GAMES\Downloads\stu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28600" y="304800"/>
            <a:ext cx="4038600" cy="838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Picture 7" descr="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4876800"/>
            <a:ext cx="4648200" cy="914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Rectangle 7"/>
          <p:cNvSpPr/>
          <p:nvPr/>
        </p:nvSpPr>
        <p:spPr>
          <a:xfrm>
            <a:off x="1295400" y="2057400"/>
            <a:ext cx="6629400" cy="830997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2014-2015 </a:t>
            </a:r>
            <a:r>
              <a:rPr lang="ka-GE" sz="24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სასწავლო წლის ზამთრი</a:t>
            </a:r>
            <a:r>
              <a:rPr lang="en-US" sz="24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ka-GE" sz="24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ზაფხულის პერიოდის საპროექტო პრაქტიკა</a:t>
            </a:r>
            <a:endParaRPr lang="en-US" sz="2400" b="1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0"/>
            <a:ext cx="7772400" cy="1938992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ka-GE" sz="24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cs typeface="Times New Roman" pitchFamily="18" charset="0"/>
              </a:rPr>
              <a:t>საქართველოს ტექნიკური უნივერსიტეტის არქიტექტურის, ურბანისტიკისა და დიზაინის ფაკულტეტის მენეჯერის სამსახურსა და სხვადასხვა მუნიციპალიტეტებსა და ორგანიზაციებს შორის გაფორმდა ორის სახის მემორანდუმი:</a:t>
            </a:r>
            <a:endParaRPr lang="en-US" sz="2400" dirty="0"/>
          </a:p>
        </p:txBody>
      </p:sp>
      <p:sp>
        <p:nvSpPr>
          <p:cNvPr id="3" name="Down Arrow 2"/>
          <p:cNvSpPr/>
          <p:nvPr/>
        </p:nvSpPr>
        <p:spPr>
          <a:xfrm rot="2455780">
            <a:off x="1498136" y="1936911"/>
            <a:ext cx="579443" cy="6372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wn Arrow 3"/>
          <p:cNvSpPr/>
          <p:nvPr/>
        </p:nvSpPr>
        <p:spPr>
          <a:xfrm rot="19322637">
            <a:off x="6878746" y="1952581"/>
            <a:ext cx="579443" cy="5145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2590800"/>
            <a:ext cx="3048000" cy="646331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ka-GE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საპროექტო პრაქტიკის მემორანდუმი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029200" y="2438400"/>
            <a:ext cx="3886200" cy="646331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ka-GE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კურსდამთვრებულთა დასაქმების ხელშეწყობის მემორანდუმი</a:t>
            </a:r>
            <a:endParaRPr lang="en-US" dirty="0"/>
          </a:p>
        </p:txBody>
      </p:sp>
      <p:pic>
        <p:nvPicPr>
          <p:cNvPr id="1026" name="Picture 2" descr="C:\Users\nino shaverdashvili\Desktop\zafxulis saproetqo praqtika\29-06-2015_16-08-58 (1)\11696897_912771588761342_1466057810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505200"/>
            <a:ext cx="2743200" cy="29718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8" name="Picture 4" descr="C:\Users\nino shaverdashvili\Desktop\zafxulis saproetqo praqtika\29-06-2015_16-08-58 (1)\11649237_912770968761404_1009875765_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3429000"/>
            <a:ext cx="2819400" cy="3276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2" descr="D:\nino2015\memorandumi 2014-15წწ\memorandumebi. daskanerebuli\2014-11-24\ახმეტა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4724400"/>
            <a:ext cx="2759076" cy="2133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42125" y="4191000"/>
            <a:ext cx="2301875" cy="2667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ino shaverdashvili\Desktop\11649237_912770968761404_1009875765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14400"/>
            <a:ext cx="3810000" cy="4038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228600" y="0"/>
            <a:ext cx="8229600" cy="707886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ka-GE" sz="20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საპროექტო პრაქტიკისა და კურსდამთავრებულთა დასაქმების ხელშეწყობის მემორანდუმი გაფორმდა შემდეგ ორგანიზაციებთან</a:t>
            </a:r>
            <a:r>
              <a:rPr lang="en-US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lang="en-US" b="1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67200" y="381000"/>
            <a:ext cx="4724400" cy="3810000"/>
          </a:xfrm>
          <a:prstGeom prst="rect">
            <a:avLst/>
          </a:prstGeom>
        </p:spPr>
        <p:txBody>
          <a:bodyPr wrap="square">
            <a:prstTxWarp prst="textPlain">
              <a:avLst>
                <a:gd name="adj" fmla="val 55198"/>
              </a:avLst>
            </a:prstTxWarp>
            <a:spAutoFit/>
            <a:scene3d>
              <a:camera prst="orthographicFront"/>
              <a:lightRig rig="threePt" dir="t"/>
            </a:scene3d>
            <a:sp3d>
              <a:bevelB w="38100" h="38100"/>
            </a:sp3d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dirty="0" smtClean="0">
              <a:ln>
                <a:solidFill>
                  <a:sysClr val="windowText" lastClr="000000"/>
                </a:solidFill>
              </a:ln>
              <a:latin typeface="Sylfae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dirty="0" smtClean="0">
              <a:ln>
                <a:solidFill>
                  <a:sysClr val="windowText" lastClr="000000"/>
                </a:solidFill>
              </a:ln>
              <a:latin typeface="Sylfae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nino shaverdashvili\Desktop\220px-KM-Dedoplistskaro-ka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914400"/>
            <a:ext cx="3200400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C:\Users\nino shaverdashvili\Desktop\gerbi-textebistvi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962400"/>
            <a:ext cx="1219200" cy="838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Users\nino shaverdashvili\Desktop\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2400" y="5791200"/>
            <a:ext cx="1447800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 descr="C:\Users\nino shaverdashvili\Desktop\MERIA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257800"/>
            <a:ext cx="1828800" cy="10972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57799" y="2895600"/>
            <a:ext cx="3886201" cy="3962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Rectangle 11"/>
          <p:cNvSpPr/>
          <p:nvPr/>
        </p:nvSpPr>
        <p:spPr>
          <a:xfrm>
            <a:off x="1295400" y="914399"/>
            <a:ext cx="57912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სიღნაღის მუნიციპალიტეტის გამგეობა</a:t>
            </a: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ylfae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დედოფლისწყაროს მუნიციპალიტეტის გამგეობა</a:t>
            </a: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ylfae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ლაგოდეხის  მუნიციპალიტეტის გამგეობა</a:t>
            </a: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ylfae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თელავის  მუნიციპალიტეტის გამგეობა</a:t>
            </a: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ylfae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ახმეტის  მუნიციპალიტეტის გამგეობა</a:t>
            </a: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ylfae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ყვარლის  მუნიციპალიტეტის გამგეობა</a:t>
            </a: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ylfae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გურჯაანის  მუნიციპალიტეტის გამგეობა</a:t>
            </a: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ylfae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თბილისის მუნიციპალიტეტის მერია</a:t>
            </a: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ylfae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რუსთავის მუნიციპალიტეტის მერია</a:t>
            </a: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ylfae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მესტიის  მუნიციპალიტეტის  გამგეობა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1219200"/>
            <a:ext cx="5715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ზუგდიდის მუნიციპალიტეტის გამგეობა</a:t>
            </a: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სამტრედიის მუნიციპალიტეტის გამგეობა</a:t>
            </a: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საჩხერის მუნიციპალიტეტის გამგეობა</a:t>
            </a: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ვანის მუნიციპალიტეტის გამგეობა</a:t>
            </a: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ტყიბულის მუნიციპალიტეტის გამგეობა</a:t>
            </a: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თერჯოლის მუნიციპალიტეტის გამგეობა</a:t>
            </a: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ხონის მუნიციპალიტეტის გამგეობა</a:t>
            </a: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ქუთაისის მუნიციპალიტეტის გამგეობა</a:t>
            </a: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ბაღდათის მუნიციპალიტეტის გამგეობა</a:t>
            </a: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ოზურგეთის მუნიციპალიტეტის გამგეობა</a:t>
            </a: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ლენტეხის მუნიციპალიტეტის გამგეობა</a:t>
            </a: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 შ</a:t>
            </a:r>
            <a:r>
              <a:rPr lang="en-US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პ</a:t>
            </a:r>
            <a:r>
              <a:rPr lang="en-US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ს </a:t>
            </a: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„</a:t>
            </a: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ორბი ჯგუფი</a:t>
            </a: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“</a:t>
            </a: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 შ</a:t>
            </a:r>
            <a:r>
              <a:rPr lang="en-US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პ</a:t>
            </a:r>
            <a:r>
              <a:rPr lang="en-US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ს  </a:t>
            </a: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„</a:t>
            </a: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 ემბავუდ ჯორჯია</a:t>
            </a: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“</a:t>
            </a:r>
            <a:r>
              <a:rPr lang="ka-GE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en-US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KARE</a:t>
            </a:r>
            <a:endParaRPr lang="en-US" b="1" dirty="0" smtClean="0">
              <a:ln w="12700">
                <a:solidFill>
                  <a:sysClr val="windowText" lastClr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67200" y="381000"/>
            <a:ext cx="4724400" cy="3810000"/>
          </a:xfrm>
          <a:prstGeom prst="rect">
            <a:avLst/>
          </a:prstGeom>
        </p:spPr>
        <p:txBody>
          <a:bodyPr wrap="square">
            <a:prstTxWarp prst="textPlain">
              <a:avLst>
                <a:gd name="adj" fmla="val 55198"/>
              </a:avLst>
            </a:prstTxWarp>
            <a:spAutoFit/>
            <a:scene3d>
              <a:camera prst="orthographicFront"/>
              <a:lightRig rig="threePt" dir="t"/>
            </a:scene3d>
            <a:sp3d>
              <a:bevelB w="38100" h="38100"/>
            </a:sp3d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dirty="0" smtClean="0">
              <a:ln>
                <a:solidFill>
                  <a:sysClr val="windowText" lastClr="000000"/>
                </a:solidFill>
              </a:ln>
              <a:latin typeface="Sylfae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dirty="0" smtClean="0">
              <a:ln>
                <a:solidFill>
                  <a:sysClr val="windowText" lastClr="000000"/>
                </a:solidFill>
              </a:ln>
              <a:latin typeface="Sylfae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0"/>
            <a:ext cx="8305800" cy="707886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ka-GE" sz="20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საპროექტო პრაქტიკისა და კურსდამთავრებულთა დასაქმების ხელშეწყობის მემორანდუმი გაფორმდა შემდეგ ორგანიზაციებთან</a:t>
            </a:r>
            <a:r>
              <a:rPr lang="en-US" sz="20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lang="en-US" sz="2000" b="1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4" name="Picture 2" descr="C:\Users\nino shaverdashvili\Desktop\400px-IM-ka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48200"/>
            <a:ext cx="3657600" cy="2209800"/>
          </a:xfrm>
          <a:prstGeom prst="rect">
            <a:avLst/>
          </a:prstGeom>
          <a:noFill/>
        </p:spPr>
      </p:pic>
      <p:pic>
        <p:nvPicPr>
          <p:cNvPr id="3075" name="Picture 3" descr="C:\Users\nino shaverdashvili\Desktop\Kar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4648200"/>
            <a:ext cx="2438400" cy="1600200"/>
          </a:xfrm>
          <a:prstGeom prst="rect">
            <a:avLst/>
          </a:prstGeom>
          <a:noFill/>
        </p:spPr>
      </p:pic>
      <p:pic>
        <p:nvPicPr>
          <p:cNvPr id="3076" name="Picture 4" descr="C:\Users\nino shaverdashvili\Desktop\1433568321_samshenebl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1066800"/>
            <a:ext cx="24384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C:\Users\nino shaverdashvili\Desktop\17656_951857774835757_6857092536699629708_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85800"/>
            <a:ext cx="19050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C:\Users\nino shaverdashvili\Desktop\ozurgetis_meria-cr-739x428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743200"/>
            <a:ext cx="213360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9" name="Picture 7" descr="C:\Users\nino shaverdashvili\Desktop\100px-Lentexis_gerbi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14800" y="5181600"/>
            <a:ext cx="1828800" cy="144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19200" y="152400"/>
            <a:ext cx="7162800" cy="400110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a-GE" sz="2000" b="1" i="0" u="none" strike="noStrike" normalizeH="0" baseline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 საპროექტო პრაქტიკის მემორანდუმი გაფორმდა</a:t>
            </a:r>
            <a:r>
              <a:rPr kumimoji="0" lang="ka-G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ka-GE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 descr="C:\Users\nino shaverdashvili\Desktop\zafxulis saproetqo praqtika\29-06-2015_16-08-58 (1)\11696897_912771588761342_1466057810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6800"/>
            <a:ext cx="3810000" cy="46482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Rectangle 5"/>
          <p:cNvSpPr/>
          <p:nvPr/>
        </p:nvSpPr>
        <p:spPr>
          <a:xfrm>
            <a:off x="3733800" y="1219200"/>
            <a:ext cx="5410200" cy="369332"/>
          </a:xfrm>
          <a:prstGeom prst="rect">
            <a:avLst/>
          </a:prstGeom>
        </p:spPr>
        <p:txBody>
          <a:bodyPr wrap="square">
            <a:spAutoFit/>
            <a:scene3d>
              <a:camera prst="obliqueBottomRight"/>
              <a:lightRig rig="threePt" dir="t"/>
            </a:scene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3352800"/>
            <a:ext cx="3886200" cy="33528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Rectangle 6"/>
          <p:cNvSpPr/>
          <p:nvPr/>
        </p:nvSpPr>
        <p:spPr>
          <a:xfrm>
            <a:off x="3124200" y="1028343"/>
            <a:ext cx="60198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საგარეჯოს  მუნიციპალიტეტის გამგეობა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 ბათუმის მუნიციპალიტეტის მერია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Sylfaen" pitchFamily="18" charset="0"/>
              </a:rPr>
              <a:t>ზესტაფონის</a:t>
            </a:r>
            <a:r>
              <a:rPr lang="ka-GE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  მუნიციპალიტეტის გამგეობა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          წყალტუბოს მუნიციპალიტეტის გამგეობა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     ჭიათურის მუნიციპალიტეტის გამგეობა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ხარაგაულის მუნიციპალიტეტის გამგეობა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მცხეთის მუნიციპალიტეტის მერია</a:t>
            </a:r>
            <a:endParaRPr lang="en-US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1524000" y="1143000"/>
            <a:ext cx="708660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a-G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ბორჯომის მუნიციპალიტეტის გამგეობა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a-G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ახალციხის მუნიციპალიტეტის გამგეობა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a-G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ყაზბეგის მუნიციპალიტეტის გამგეობა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ka-GE" b="1" dirty="0" smtClean="0">
                <a:latin typeface="Sylfaen" pitchFamily="18" charset="0"/>
                <a:cs typeface="Times New Roman" pitchFamily="18" charset="0"/>
              </a:rPr>
              <a:t>სენაკის მუნიციპალიტეტის გამგეობა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ka-GE" b="1" dirty="0" smtClean="0">
                <a:latin typeface="Sylfaen" pitchFamily="18" charset="0"/>
                <a:cs typeface="Times New Roman" pitchFamily="18" charset="0"/>
              </a:rPr>
              <a:t>ფოთის მუნიციპალიტეტის გამგეობა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ka-GE" b="1" dirty="0" smtClean="0">
                <a:latin typeface="Sylfaen" pitchFamily="18" charset="0"/>
                <a:cs typeface="Times New Roman" pitchFamily="18" charset="0"/>
              </a:rPr>
              <a:t>ქობულეთის მუნიციპალიტეტის გამგეობა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ka-GE" b="1" dirty="0" smtClean="0">
                <a:latin typeface="Sylfaen" pitchFamily="18" charset="0"/>
                <a:cs typeface="Times New Roman" pitchFamily="18" charset="0"/>
              </a:rPr>
              <a:t>ლანჩხუთის მუნიციპალიტეტის გამგეობა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ka-GE" b="1" dirty="0" smtClean="0">
                <a:latin typeface="Sylfaen" pitchFamily="18" charset="0"/>
                <a:cs typeface="Times New Roman" pitchFamily="18" charset="0"/>
              </a:rPr>
              <a:t>ბოლნისის მუნიციპალიტეტის გამგეობა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ka-GE" b="1" dirty="0" smtClean="0">
                <a:latin typeface="Sylfaen" pitchFamily="18" charset="0"/>
                <a:cs typeface="Times New Roman" pitchFamily="18" charset="0"/>
              </a:rPr>
              <a:t>დმანისის მუნიციპალიტეტის გამგეობა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ka-GE" b="1" dirty="0" smtClean="0">
                <a:latin typeface="Sylfaen" pitchFamily="18" charset="0"/>
                <a:cs typeface="Times New Roman" pitchFamily="18" charset="0"/>
              </a:rPr>
              <a:t>გორის მუნიციპალიტეტის გამგეობა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ka-GE" b="1" dirty="0" smtClean="0">
                <a:latin typeface="Sylfaen" pitchFamily="18" charset="0"/>
                <a:cs typeface="Times New Roman" pitchFamily="18" charset="0"/>
              </a:rPr>
              <a:t>დუშეთის მუნიციპალიტეტის გამგეობა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ka-GE" sz="1200" dirty="0" smtClean="0">
              <a:latin typeface="Sylfae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ka-G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C:\Users\nino shaverdashvili\Desktop\4dfa3079428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6800"/>
            <a:ext cx="1524000" cy="1858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nino shaverdashvili\Desktop\n_563_14453262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4495800"/>
            <a:ext cx="1876425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 descr="C:\Users\nino shaverdashvili\Desktop\100px-Dmanisi_CO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4724400"/>
            <a:ext cx="167640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3" name="Picture 7" descr="C:\Users\nino shaverdashvili\Desktop\ge_pic_1411_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00" y="1219200"/>
            <a:ext cx="1295400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4" name="Picture 8" descr="C:\Users\nino shaverdashvili\Desktop\4df0ba27273b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9000" y="2667000"/>
            <a:ext cx="1752600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5" name="Picture 9" descr="C:\Users\nino shaverdashvili\Desktop\4dfa30d8bdcef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4343400"/>
            <a:ext cx="1828800" cy="2044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7" name="Picture 11" descr="C:\Users\nino shaverdashvili\Desktop\4dfa2f546b39c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3124200"/>
            <a:ext cx="1524000" cy="1858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8" name="Picture 12" descr="C:\Users\nino shaverdashvili\Desktop\скачанные файлы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5181600"/>
            <a:ext cx="1524000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9" name="Picture 13" descr="C:\Users\nino shaverdashvili\Desktop\100px-Senaki_gerbi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62800" y="1066800"/>
            <a:ext cx="1676400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10" name="Picture 14" descr="C:\Users\nino shaverdashvili\Desktop\Lanchxutis_gerbi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867400" y="3048000"/>
            <a:ext cx="1371600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11" name="Picture 15" descr="C:\Users\nino shaverdashvili\Desktop\Bolnisi_COA.svg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715000" y="4724400"/>
            <a:ext cx="160020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Rectangle 14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ka-GE" sz="20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საპროექტო პრაქტიკისა და კურსდამთავრებულთა დასაქმების ხელშეწყობის მემორანდუმების გასაფორმებლად ამჟამად მოლაპარაკებები მიმდინარეობს</a:t>
            </a:r>
            <a:r>
              <a:rPr lang="en-US" sz="20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609600" y="0"/>
            <a:ext cx="80772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 smtClean="0">
              <a:latin typeface="Sylfae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a-GE" b="1" i="0" u="none" strike="noStrike" normalizeH="0" baseline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2014</a:t>
            </a:r>
            <a:r>
              <a:rPr kumimoji="0" lang="ka-GE" b="1" i="0" u="none" strike="noStrike" normalizeH="0" baseline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ka-GE" b="1" i="0" u="none" strike="noStrike" normalizeH="0" baseline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2015 სასწავლო წლის ზამთარი</a:t>
            </a:r>
            <a:r>
              <a:rPr kumimoji="0" lang="ka-GE" b="1" i="0" u="none" strike="noStrike" normalizeH="0" baseline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ka-GE" b="1" i="0" u="none" strike="noStrike" normalizeH="0" baseline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ზაფხულის არდადაგების პერიოდში საპროექტო პრაქტიკა გაიარა:</a:t>
            </a:r>
            <a:endParaRPr kumimoji="0" lang="ka-GE" b="1" i="0" u="none" strike="noStrike" normalizeH="0" baseline="0" dirty="0" smtClean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6" descr="C:\Users\nino shaverdashvili\Desktop\rustavi\DSC_16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1219200"/>
            <a:ext cx="251460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C:\Users\nino shaverdashvili\Desktop\zafxulis saproetqo praqtika\praqtikis fotomsala\rustavi\11745837_1621260961447490_4599819929681778704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91000"/>
            <a:ext cx="29718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04800" y="685800"/>
          <a:ext cx="3581400" cy="2373641"/>
        </p:xfrm>
        <a:graphic>
          <a:graphicData uri="http://schemas.openxmlformats.org/drawingml/2006/table">
            <a:tbl>
              <a:tblPr/>
              <a:tblGrid>
                <a:gridCol w="2072640"/>
                <a:gridCol w="1508760"/>
              </a:tblGrid>
              <a:tr h="912468">
                <a:tc>
                  <a:txBody>
                    <a:bodyPr/>
                    <a:lstStyle/>
                    <a:p>
                      <a:pPr algn="l" fontAlgn="b"/>
                      <a:r>
                        <a:rPr lang="ka-GE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სულ: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0133">
                <a:tc>
                  <a:txBody>
                    <a:bodyPr/>
                    <a:lstStyle/>
                    <a:p>
                      <a:pPr algn="l" fontAlgn="b"/>
                      <a:r>
                        <a:rPr lang="ka-GE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ზამთრის პრაქტიკა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0548">
                <a:tc>
                  <a:txBody>
                    <a:bodyPr/>
                    <a:lstStyle/>
                    <a:p>
                      <a:pPr algn="l" fontAlgn="b"/>
                      <a:r>
                        <a:rPr lang="ka-GE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ზაფხულის პრაქტიკა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013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l -</a:t>
                      </a:r>
                      <a:r>
                        <a:rPr lang="ka-GE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ეტაპი(20.07.15)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013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ll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  <a:r>
                        <a:rPr lang="ka-GE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ეტაპი(27.07.15)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013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lll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  <a:r>
                        <a:rPr lang="ka-GE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ეტაპი(03.08.15)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920"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099" name="Picture 3" descr="C:\Users\NINOSH~1\AppData\Local\Temp\Rar$DR02.276\11717281_885589431512635_121903714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1219200"/>
            <a:ext cx="2590800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971800"/>
            <a:ext cx="243840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 descr="C:\Users\nino shaverdashvili\Desktop\zafxulis saproetqo praqtika\praqtikis fotomsala\qutaisi\12180998_1061082847256167_1518931832_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90800" y="4445000"/>
            <a:ext cx="2971800" cy="241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C:\Users\nino shaverdashvili\Desktop\zafxulis saproetqo praqtika\praqtikis fotomsala\batumi\lika alxazishvili\DSC_295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7400" y="4191000"/>
            <a:ext cx="327660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3" name="Picture 7" descr="C:\Users\nino shaverdashvili\Desktop\zafxulis saproetqo praqtika\praqtikis fotomsala\batumi\lika alxazishvili\11760099_10204630244703956_5959355425880703058_n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4600" y="2819400"/>
            <a:ext cx="2209800" cy="144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G:\fotoebi\პრაქტიკა კახეთში 22-28.02.15\IMG_0529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00600" y="3048000"/>
            <a:ext cx="2133600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152400"/>
            <a:ext cx="6934200" cy="461665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2014-2015 </a:t>
            </a:r>
            <a:r>
              <a:rPr lang="ka-GE" sz="24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სასწავლო წლის ზამთრის პრაქტიკა</a:t>
            </a:r>
            <a:endParaRPr lang="en-US" sz="2400" b="1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762000"/>
            <a:ext cx="403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ka-GE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ka-GE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cs typeface="Times New Roman" pitchFamily="18" charset="0"/>
              </a:rPr>
              <a:t>სულ: 23 სტუდენტი</a:t>
            </a:r>
            <a:endParaRPr lang="en-US" dirty="0">
              <a:ln w="12700"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219200"/>
            <a:ext cx="63246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თბილისის მერია              10 სტუდენტი</a:t>
            </a:r>
          </a:p>
          <a:p>
            <a:endParaRPr lang="ka-GE" b="1" dirty="0" smtClean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ylfae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ka-GE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გურჯაანის გამგეობა        2   სტუდენტი             </a:t>
            </a:r>
          </a:p>
          <a:p>
            <a:endParaRPr lang="ka-GE" b="1" dirty="0" smtClean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ylfae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ka-GE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ლაგოდეხის გამგეობა      1    სტუდენტი</a:t>
            </a:r>
          </a:p>
          <a:p>
            <a:endParaRPr lang="ka-GE" b="1" dirty="0" smtClean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ylfae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ka-GE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ყვარლის გამგეობა            1    სტუდენტი</a:t>
            </a:r>
          </a:p>
          <a:p>
            <a:endParaRPr lang="ka-GE" b="1" dirty="0" smtClean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ylfae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ka-GE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სიღნაღის გამგეობა           5    სტუდენტი</a:t>
            </a:r>
          </a:p>
          <a:p>
            <a:endParaRPr lang="ka-GE" b="1" dirty="0" smtClean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ylfae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ka-GE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ახმეტის გამგეობა              4    სტუდენტი</a:t>
            </a:r>
            <a:endParaRPr lang="en-US" b="1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96201" y="533400"/>
            <a:ext cx="1447799" cy="144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G:\fotoebi\პრაქტიკა კახეთში 22-28.02.15\IMG_05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4419600"/>
            <a:ext cx="33528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Users\user\Desktop\პროექტი\10427230_727458994016601_7921659154624193376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2057400"/>
            <a:ext cx="327660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3" descr="C:\Users\user\Desktop\პროექტი\10154194_727458587349975_1906129131048623722_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572000"/>
            <a:ext cx="25146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3" descr="C:\Users\user\Desktop\პროექტი\IMG_20150227_13401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72200" y="685800"/>
            <a:ext cx="1765300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D:\fotoebi\22-28.02.15 პრაქტიკა კახეთში\IMG_055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4600" y="4267200"/>
            <a:ext cx="3276600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D:\fotoebi\22-28.02.15 პრაქტიკა კახეთში\IMG_057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91000" y="2362200"/>
            <a:ext cx="2286000" cy="2228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2" descr="C:\Users\user\Desktop\პროექტი\IMG_20150225_17353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67200" y="762000"/>
            <a:ext cx="2133600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772400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2014-2015 </a:t>
            </a:r>
            <a:r>
              <a:rPr lang="ka-GE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სასწავლო წლის ზამთრის პრაქტიკის პერიოდში პრაქტიკანტები</a:t>
            </a:r>
          </a:p>
          <a:p>
            <a:pPr algn="ctr"/>
            <a:endParaRPr lang="en-US" b="1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3124200" y="914400"/>
            <a:ext cx="292760" cy="471333"/>
          </a:xfrm>
          <a:prstGeom prst="downArrow">
            <a:avLst>
              <a:gd name="adj1" fmla="val 5846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flipH="1">
            <a:off x="2438400" y="1447800"/>
            <a:ext cx="1828800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ka-GE" dirty="0" smtClean="0"/>
              <a:t> </a:t>
            </a:r>
            <a:r>
              <a:rPr lang="ka-GE" b="1" dirty="0" smtClean="0"/>
              <a:t>გაეცნენ მთავრობის დადგენილებას 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 flipH="1">
            <a:off x="609600" y="2971800"/>
            <a:ext cx="2895600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ka-GE" b="1" dirty="0" smtClean="0"/>
              <a:t>მშენებლობის ნებართვის გაცემის, წესისა და სანებართვო პირობების შესახებ</a:t>
            </a:r>
            <a:endParaRPr lang="en-US" b="1" dirty="0"/>
          </a:p>
        </p:txBody>
      </p:sp>
      <p:sp>
        <p:nvSpPr>
          <p:cNvPr id="6" name="Down Arrow 5"/>
          <p:cNvSpPr/>
          <p:nvPr/>
        </p:nvSpPr>
        <p:spPr>
          <a:xfrm rot="2459798">
            <a:off x="2457871" y="2389281"/>
            <a:ext cx="323698" cy="645000"/>
          </a:xfrm>
          <a:prstGeom prst="downArrow">
            <a:avLst>
              <a:gd name="adj1" fmla="val 5846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4495800" y="914400"/>
            <a:ext cx="381000" cy="1524000"/>
          </a:xfrm>
          <a:prstGeom prst="downArrow">
            <a:avLst>
              <a:gd name="adj1" fmla="val 58469"/>
              <a:gd name="adj2" fmla="val 444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flipH="1">
            <a:off x="3886200" y="2514600"/>
            <a:ext cx="1600200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ka-GE" b="1" dirty="0" smtClean="0"/>
              <a:t>გაეცნენ ხაზოვან ნაგებობებს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 flipH="1">
            <a:off x="5105400" y="1752600"/>
            <a:ext cx="1600200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ka-GE" b="1" dirty="0" smtClean="0"/>
              <a:t>გაიარეს პიკეტირება</a:t>
            </a:r>
            <a:endParaRPr lang="en-US" b="1" dirty="0"/>
          </a:p>
        </p:txBody>
      </p:sp>
      <p:sp>
        <p:nvSpPr>
          <p:cNvPr id="10" name="Down Arrow 9"/>
          <p:cNvSpPr/>
          <p:nvPr/>
        </p:nvSpPr>
        <p:spPr>
          <a:xfrm>
            <a:off x="5715000" y="914400"/>
            <a:ext cx="292760" cy="805624"/>
          </a:xfrm>
          <a:prstGeom prst="downArrow">
            <a:avLst>
              <a:gd name="adj1" fmla="val 5846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6781800" y="914400"/>
            <a:ext cx="323698" cy="2286000"/>
          </a:xfrm>
          <a:prstGeom prst="downArrow">
            <a:avLst>
              <a:gd name="adj1" fmla="val 5846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flipH="1">
            <a:off x="5867400" y="3276600"/>
            <a:ext cx="3276600" cy="147732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ka-GE" b="1" dirty="0" smtClean="0"/>
              <a:t>პროექტებზე  ექსპლუატაციის გასაცემად მოუწიათ ობიექტებზე გასვლა და დეტალური დათვალიერება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 flipH="1">
            <a:off x="7315200" y="2133600"/>
            <a:ext cx="1828800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ka-GE" b="1" dirty="0" smtClean="0"/>
              <a:t>ჰქონდათ დამკვეთებთან კონტაქტი</a:t>
            </a:r>
            <a:endParaRPr lang="en-US" b="1" dirty="0"/>
          </a:p>
        </p:txBody>
      </p:sp>
      <p:sp>
        <p:nvSpPr>
          <p:cNvPr id="16" name="Down Arrow 15"/>
          <p:cNvSpPr/>
          <p:nvPr/>
        </p:nvSpPr>
        <p:spPr>
          <a:xfrm rot="19856458">
            <a:off x="7171636" y="892384"/>
            <a:ext cx="323698" cy="1129198"/>
          </a:xfrm>
          <a:prstGeom prst="downArrow">
            <a:avLst>
              <a:gd name="adj1" fmla="val 5846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 descr="C:\Users\user\Desktop\პროექტი\IMG_20150223_1439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" y="4191000"/>
            <a:ext cx="266700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 descr="20140519134234kvarlisiusticiissakhli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5200" y="3429000"/>
            <a:ext cx="2352675" cy="1562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D:\nino2015\memorandumi 2014-15წწ\კახეთი\პრაქტიკა კახეთში\სიღნაღი.მ.ელიზბარაშვილი\signagis praqtika\1 (7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5029200"/>
            <a:ext cx="2667000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D:\nino2015\memorandumi 2014-15წწ\კახეთი\პრაქტიკა კახეთში\ლაგოდეხი. შ.ფანჩვიძე\IMG_20150227_1458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0"/>
            <a:ext cx="16764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" descr="C:\Users\user\Desktop\პრაქტიკა კახეთში\ლაგოდეხი. შ.ფანჩვიძე\IMG_20150226_13391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34200" y="4876800"/>
            <a:ext cx="2209800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2" descr="C:\Users\user\Desktop\პრაქტიკა კახეთში\სიღნაღი.მ.ელიზბარაშვილი\signagis praqtika\1 (67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76800" y="5105400"/>
            <a:ext cx="205740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2362199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3" descr="C:\Users\user\Desktop\2015-03-23\Image000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5715000"/>
            <a:ext cx="2209800" cy="114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76200"/>
            <a:ext cx="6096000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ka-GE" sz="20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2014–2015სასწავლო წლის ზაფხულის პრაქტიკა </a:t>
            </a:r>
            <a:endParaRPr lang="en-US" sz="2000" b="1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9459" name="Picture 3" descr="C:\Users\nino shaverdashvili\Desktop\sagarejo\IMG_20150806_1511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838200"/>
            <a:ext cx="32766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914400" y="609601"/>
            <a:ext cx="4953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a-GE" b="1" dirty="0" smtClean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ylfaen" pitchFamily="18" charset="0"/>
              <a:cs typeface="Times New Roman" pitchFamily="18" charset="0"/>
            </a:endParaRPr>
          </a:p>
          <a:p>
            <a:r>
              <a:rPr lang="ka-GE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cs typeface="Times New Roman" pitchFamily="18" charset="0"/>
              </a:rPr>
              <a:t>თელავის გამგეობა  5 სტუდენტი</a:t>
            </a:r>
          </a:p>
          <a:p>
            <a:endParaRPr lang="ka-GE" b="1" dirty="0" smtClean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ylfaen" pitchFamily="18" charset="0"/>
              <a:cs typeface="Times New Roman" pitchFamily="18" charset="0"/>
            </a:endParaRPr>
          </a:p>
          <a:p>
            <a:r>
              <a:rPr lang="ka-GE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cs typeface="Times New Roman" pitchFamily="18" charset="0"/>
              </a:rPr>
              <a:t>დედოფლისწყაროს გამგეობა   3 სტუდენტი</a:t>
            </a:r>
          </a:p>
          <a:p>
            <a:endParaRPr lang="ka-GE" b="1" dirty="0" smtClean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ylfaen" pitchFamily="18" charset="0"/>
              <a:cs typeface="Times New Roman" pitchFamily="18" charset="0"/>
            </a:endParaRPr>
          </a:p>
          <a:p>
            <a:r>
              <a:rPr lang="ka-GE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cs typeface="Times New Roman" pitchFamily="18" charset="0"/>
              </a:rPr>
              <a:t>ლაგოდეხის გამგეობა 2 სტუდენტი</a:t>
            </a:r>
          </a:p>
          <a:p>
            <a:endParaRPr lang="ka-GE" b="1" dirty="0" smtClean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ylfaen" pitchFamily="18" charset="0"/>
              <a:cs typeface="Times New Roman" pitchFamily="18" charset="0"/>
            </a:endParaRPr>
          </a:p>
          <a:p>
            <a:r>
              <a:rPr lang="ka-GE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cs typeface="Times New Roman" pitchFamily="18" charset="0"/>
              </a:rPr>
              <a:t>ყვარლის გამგეობა 1 სტუდენტი</a:t>
            </a:r>
          </a:p>
          <a:p>
            <a:endParaRPr lang="ka-GE" b="1" dirty="0" smtClean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ylfaen" pitchFamily="18" charset="0"/>
              <a:cs typeface="Times New Roman" pitchFamily="18" charset="0"/>
            </a:endParaRPr>
          </a:p>
          <a:p>
            <a:r>
              <a:rPr lang="ka-GE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cs typeface="Times New Roman" pitchFamily="18" charset="0"/>
              </a:rPr>
              <a:t>საგარეჯოს გამგეობა 3 სტუდენტი</a:t>
            </a:r>
          </a:p>
          <a:p>
            <a:endParaRPr lang="ka-GE" b="1" dirty="0" smtClean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ylfaen" pitchFamily="18" charset="0"/>
              <a:cs typeface="Times New Roman" pitchFamily="18" charset="0"/>
            </a:endParaRPr>
          </a:p>
          <a:p>
            <a:r>
              <a:rPr lang="ka-GE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cs typeface="Times New Roman" pitchFamily="18" charset="0"/>
              </a:rPr>
              <a:t>სიღნაღის გამგეობა 1 სტუდენტი</a:t>
            </a:r>
          </a:p>
          <a:p>
            <a:endParaRPr lang="ka-GE" dirty="0" smtClean="0">
              <a:latin typeface="Sylfae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239000" y="381000"/>
            <a:ext cx="1676400" cy="523220"/>
          </a:xfrm>
          <a:prstGeom prst="rect">
            <a:avLst/>
          </a:prstGeom>
        </p:spPr>
        <p:txBody>
          <a:bodyPr wrap="square">
            <a:spAutoFit/>
            <a:scene3d>
              <a:camera prst="isometricOffAxis1Right"/>
              <a:lightRig rig="threePt" dir="t"/>
            </a:scene3d>
          </a:bodyPr>
          <a:lstStyle/>
          <a:p>
            <a:pPr lvl="0"/>
            <a:r>
              <a:rPr lang="ka-GE" sz="28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cs typeface="Times New Roman" pitchFamily="18" charset="0"/>
              </a:rPr>
              <a:t>კახეთი</a:t>
            </a:r>
            <a:endParaRPr lang="en-US" sz="2800" dirty="0">
              <a:ln w="12700">
                <a:solidFill>
                  <a:schemeClr val="tx1"/>
                </a:solidFill>
                <a:prstDash val="solid"/>
              </a:ln>
            </a:endParaRPr>
          </a:p>
        </p:txBody>
      </p:sp>
      <p:pic>
        <p:nvPicPr>
          <p:cNvPr id="19460" name="Picture 4" descr="C:\Users\nino shaverdashvili\Desktop\telavi\ye5o8XrAg4ix1xlXhPvK1FueXF73tWlf2P9FxbjwIK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962400"/>
            <a:ext cx="220980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1" name="Picture 5" descr="C:\Users\nino shaverdashvili\Desktop\telavi\VRLMRme1_zb2iumNQLEerALKQjcVIFyiDJ4V675uf3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5410200"/>
            <a:ext cx="2362200" cy="144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C:\Users\nino shaverdashvili\Desktop\zafxulis saproetqo praqtika\praqtikis fotomsala\telavi\7CafuHVmc9ihcYbShfh3aBcJ-SawNsUyYxwtsn5SgX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4191000"/>
            <a:ext cx="327660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2" descr="C:\Users\nino shaverdashvili\Desktop\sagarejo\IMG_20150806_15073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2819400"/>
            <a:ext cx="3352800" cy="2095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 descr="5872328668_a65653b779_z.jp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400800" y="4876800"/>
            <a:ext cx="2743200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76200"/>
            <a:ext cx="6705600" cy="707886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ka-GE" sz="20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2014–2015სასწავლო წლის ზაფხულის პრაქტიკაზე კახეთში პრაქტიკანტები </a:t>
            </a:r>
            <a:endParaRPr lang="en-US" sz="2000" b="1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Down Arrow 2"/>
          <p:cNvSpPr/>
          <p:nvPr/>
        </p:nvSpPr>
        <p:spPr>
          <a:xfrm rot="2764266">
            <a:off x="1187324" y="731954"/>
            <a:ext cx="323698" cy="699330"/>
          </a:xfrm>
          <a:prstGeom prst="downArrow">
            <a:avLst>
              <a:gd name="adj1" fmla="val 5846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flipH="1">
            <a:off x="0" y="1371600"/>
            <a:ext cx="2667000" cy="147732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ka-GE" b="1" dirty="0" smtClean="0"/>
              <a:t>გამოიკვლიეს ქალაქების  და მათი შემოგარენის ქალაქგეგმარება და პრობლემატიკა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 flipH="1">
            <a:off x="0" y="3352800"/>
            <a:ext cx="2514600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ka-GE" b="1" dirty="0" smtClean="0"/>
              <a:t>დაათვალიერეს ინფრასტრუქტურა და ქალაქის მთავარი ობიექტები</a:t>
            </a:r>
            <a:endParaRPr lang="en-US" b="1" dirty="0"/>
          </a:p>
        </p:txBody>
      </p:sp>
      <p:sp>
        <p:nvSpPr>
          <p:cNvPr id="7" name="Down Arrow 6"/>
          <p:cNvSpPr/>
          <p:nvPr/>
        </p:nvSpPr>
        <p:spPr>
          <a:xfrm>
            <a:off x="1219200" y="2895600"/>
            <a:ext cx="323698" cy="365242"/>
          </a:xfrm>
          <a:prstGeom prst="downArrow">
            <a:avLst>
              <a:gd name="adj1" fmla="val 5846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flipH="1">
            <a:off x="4724400" y="1295400"/>
            <a:ext cx="1981200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ka-GE" b="1" dirty="0" smtClean="0"/>
              <a:t>აკვირდებოდნენ არსებული პროექტების მიმდინარეობას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 flipH="1">
            <a:off x="2743200" y="1219200"/>
            <a:ext cx="1828800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ka-GE" b="1" dirty="0" smtClean="0"/>
              <a:t>იმყოფებოდნენ მშენებარე ობიექტებზე</a:t>
            </a:r>
            <a:endParaRPr lang="en-US" b="1" dirty="0"/>
          </a:p>
        </p:txBody>
      </p:sp>
      <p:pic>
        <p:nvPicPr>
          <p:cNvPr id="2051" name="Picture 3" descr="C:\Users\nino shaverdashvili\Desktop\zafxulis saproetqo praqtika\praqtikis fotomsala\telavi\19k8ccG1sp_RnM-20tPdmVXhVDL-n1juLkgduPTOQy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3657600"/>
            <a:ext cx="2895600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6" descr="C:\Users\nino shaverdashvili\Desktop\telavi\Mhj3FjzUht_Xv8xoqZNFzDqddYLjpNh6OEjJIZRMNI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48200"/>
            <a:ext cx="2819400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4" descr="C:\Users\user\Desktop\პროექტი\IMG_20150225_1733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2819400"/>
            <a:ext cx="190500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2" descr="C:\Users\user\Desktop\პროექტი\11026124_734796276616206_3373486559597201409_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90800" y="2667000"/>
            <a:ext cx="2286000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4" descr="C:\Users\user\Desktop\პროექტი\IMG_20150224_13321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0" y="914400"/>
            <a:ext cx="22860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2" descr="C:\Users\user\Desktop\პრაქტიკა კახეთში\ლაგოდეხი. შ.ფანჩვიძე\IMG_20150227_15071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8200" y="5029200"/>
            <a:ext cx="1752600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Down Arrow 19"/>
          <p:cNvSpPr/>
          <p:nvPr/>
        </p:nvSpPr>
        <p:spPr>
          <a:xfrm>
            <a:off x="3581400" y="838200"/>
            <a:ext cx="323698" cy="304800"/>
          </a:xfrm>
          <a:prstGeom prst="downArrow">
            <a:avLst>
              <a:gd name="adj1" fmla="val 5846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>
            <a:off x="5638800" y="838200"/>
            <a:ext cx="323698" cy="381000"/>
          </a:xfrm>
          <a:prstGeom prst="downArrow">
            <a:avLst>
              <a:gd name="adj1" fmla="val 5846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3" name="Picture 5" descr="C:\Users\nino shaverdashvili\Desktop\zafxulis saproetqo praqtika\praqtikis fotomsala\telavi\vd0czS0_Of3lzhHdNbEVBumNft72-SCjAiQ8AOTQrn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67000" y="4953000"/>
            <a:ext cx="20574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nino shaverdashvili\Desktop\rustavi\DSC_16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429000"/>
            <a:ext cx="3886200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3" name="Picture 3" descr="C:\Users\nino shaverdashvili\Desktop\rustavi\11220111_1621260688114184_158192682893082135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0"/>
            <a:ext cx="4572000" cy="335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4" name="Picture 4" descr="C:\Users\nino shaverdashvili\Desktop\rustavi\11707297_1621271468113106_1555855291229338901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2400"/>
            <a:ext cx="342900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5" name="Picture 5" descr="C:\Users\nino shaverdashvili\Desktop\rustavi\11752505_1621260878114165_8329198534320076562_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3429000"/>
            <a:ext cx="32766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4114800" y="609600"/>
            <a:ext cx="39081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24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cs typeface="Times New Roman" pitchFamily="18" charset="0"/>
              </a:rPr>
              <a:t>რუსთავის მერია 23</a:t>
            </a:r>
            <a:endParaRPr lang="en-US" sz="2400" b="1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487" name="Picture 7" descr="C:\Users\nino shaverdashvili\Desktop\rustavi\11755727_1621260684780851_7616455003412350205_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24600" y="3810000"/>
            <a:ext cx="28194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76200"/>
            <a:ext cx="6705600" cy="707886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ka-GE" sz="20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2014–2015 სასწავლო წლის ზაფხულის პრაქტიკაზე რუსთავში  პრაქტიკანტები </a:t>
            </a:r>
            <a:endParaRPr lang="en-US" sz="2000" b="1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 flipH="1">
            <a:off x="457200" y="1219200"/>
            <a:ext cx="1828800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ka-GE" b="1" dirty="0" smtClean="0"/>
              <a:t>გაეცნენ ქალაქის გენგეგმას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 flipH="1">
            <a:off x="3581400" y="1600200"/>
            <a:ext cx="1828800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ka-GE" b="1" dirty="0" smtClean="0"/>
              <a:t>იმყოფებოდნენ მშენებარე ობიექტებზე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 flipH="1">
            <a:off x="6553200" y="1219200"/>
            <a:ext cx="1828800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ka-GE" b="1" dirty="0" smtClean="0"/>
              <a:t>პარკისთვის აკეთებდნენ ჩანახატებს</a:t>
            </a:r>
            <a:endParaRPr lang="en-US" b="1" dirty="0"/>
          </a:p>
        </p:txBody>
      </p:sp>
      <p:sp>
        <p:nvSpPr>
          <p:cNvPr id="6" name="Down Arrow 5"/>
          <p:cNvSpPr/>
          <p:nvPr/>
        </p:nvSpPr>
        <p:spPr>
          <a:xfrm>
            <a:off x="7239000" y="762000"/>
            <a:ext cx="323698" cy="381000"/>
          </a:xfrm>
          <a:prstGeom prst="downArrow">
            <a:avLst>
              <a:gd name="adj1" fmla="val 5846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1219200" y="762000"/>
            <a:ext cx="323698" cy="381000"/>
          </a:xfrm>
          <a:prstGeom prst="downArrow">
            <a:avLst>
              <a:gd name="adj1" fmla="val 5846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4267200" y="838200"/>
            <a:ext cx="323698" cy="685800"/>
          </a:xfrm>
          <a:prstGeom prst="downArrow">
            <a:avLst>
              <a:gd name="adj1" fmla="val 5846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746" name="Picture 2" descr="C:\Users\nino shaverdashvili\Desktop\zafxulis saproetqo praqtika\praqtikis fotomsala\rustavi\11215783_1621260831447503_2838293482140359456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2667000"/>
            <a:ext cx="24384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47" name="Picture 3" descr="C:\Users\nino shaverdashvili\Desktop\zafxulis saproetqo praqtika\praqtikis fotomsala\rustavi\11742854_1621271378113115_641371615739327164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4648200"/>
            <a:ext cx="3200400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48" name="Picture 4" descr="C:\Users\nino shaverdashvili\Desktop\zafxulis saproetqo praqtika\praqtikis fotomsala\rustavi\11743005_1621260774780842_3224397685757717371_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2590800"/>
            <a:ext cx="2438400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49" name="Picture 5" descr="C:\Users\nino shaverdashvili\Desktop\zafxulis saproetqo praqtika\praqtikis fotomsala\rustavi\11745948_1621271404779779_9158193101412359817_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0" y="4267200"/>
            <a:ext cx="26670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50" name="Picture 6" descr="C:\Users\nino shaverdashvili\Desktop\zafxulis saproetqo praqtika\praqtikis fotomsala\rustavi\DSC_169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" y="4572000"/>
            <a:ext cx="2590800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51" name="Picture 7" descr="C:\Users\nino shaverdashvili\Desktop\zafxulis saproetqo praqtika\praqtikis fotomsala\rustavi\11745837_1621260961447490_4599819929681778704_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209800"/>
            <a:ext cx="2057400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52" name="Picture 8" descr="C:\Users\nino shaverdashvili\Desktop\zafxulis saproetqo praqtika\praqtikis fotomsala\rustavi\11781748_1621260851447501_4072791938197066963_n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1800" y="2362200"/>
            <a:ext cx="236220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05200" y="381000"/>
            <a:ext cx="457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24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Sylfaen" pitchFamily="18" charset="0"/>
                <a:cs typeface="Times New Roman" pitchFamily="18" charset="0"/>
              </a:rPr>
              <a:t>ორბი ჯგუფი  24 სტუდენტი </a:t>
            </a:r>
            <a:endParaRPr lang="en-US" sz="2400" b="1" dirty="0">
              <a:ln w="12700">
                <a:solidFill>
                  <a:schemeClr val="tx1"/>
                </a:solidFill>
                <a:prstDash val="solid"/>
              </a:ln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  <p:pic>
        <p:nvPicPr>
          <p:cNvPr id="1028" name="Picture 4" descr="C:\Users\nino shaverdashvili\Desktop\11017488_10204592798727830_3767571274077191464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114800"/>
            <a:ext cx="32766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/>
          <p:cNvSpPr/>
          <p:nvPr/>
        </p:nvSpPr>
        <p:spPr>
          <a:xfrm>
            <a:off x="0" y="1600200"/>
            <a:ext cx="4495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24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Sylfaen" pitchFamily="18" charset="0"/>
                <a:cs typeface="Times New Roman" pitchFamily="18" charset="0"/>
              </a:rPr>
              <a:t>ბათუმის  მერია 15 სტუდენტი</a:t>
            </a:r>
            <a:endParaRPr lang="en-US" sz="2400" b="1" dirty="0">
              <a:ln w="12700">
                <a:solidFill>
                  <a:schemeClr val="tx1"/>
                </a:solidFill>
                <a:prstDash val="solid"/>
              </a:ln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pic>
        <p:nvPicPr>
          <p:cNvPr id="6146" name="Picture 2" descr="C:\Users\nino shaverdashvili\Desktop\zafxulis saproetqo praqtika\praqtikis fotomsala\batumi\lika alxazishvili\DSC_29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990600"/>
            <a:ext cx="350520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C:\Users\nino shaverdashvili\Desktop\zafxulis saproetqo praqtika\praqtikis fotomsala\batumi\lika alxazishvili\11851089_952215404840520_2057851949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3352800"/>
            <a:ext cx="2514601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C:\Users\nino shaverdashvili\Desktop\zafxulis saproetqo praqtika\praqtikis fotomsala\batumi\lika alxazishvili\DSC_30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905000" cy="1600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9" name="Picture 5" descr="C:\Users\nino shaverdashvili\Desktop\zafxulis saproetqo praqtika\praqtikis fotomsala\batumi\veriko babuciZe\11817135_10204631717940786_4656431855997400970_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1905000"/>
            <a:ext cx="2935111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0" name="Picture 6" descr="C:\Users\nino shaverdashvili\Desktop\zafxulis saproetqo praqtika\praqtikis fotomsala\batumi\lika alxazishvili\11119312_952213688174025_1001331645_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57600" y="2819400"/>
            <a:ext cx="3048000" cy="289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1" name="Picture 7" descr="C:\Users\nino shaverdashvili\Desktop\zafxulis saproetqo praqtika\praqtikis fotomsala\batumi\lika alxazishvili\DSC_303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28800" y="0"/>
            <a:ext cx="1752600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96200" y="5257800"/>
            <a:ext cx="1447800" cy="144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48400" y="5410200"/>
            <a:ext cx="1447800" cy="144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4" name="Picture 10" descr="C:\Users\nino shaverdashvili\Desktop\zafxulis saproetqo praqtika\praqtikis fotomsala\batumi\lika alxazishvili\DSC_2993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43801" y="1"/>
            <a:ext cx="1600200" cy="1295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5" name="Picture 11" descr="C:\Users\nino shaverdashvili\Desktop\zafxulis saproetqo praqtika\praqtikis fotomsala\batumi\lika alxazishvili\11807715_10204626178002291_1572538714769866437_o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3429000"/>
            <a:ext cx="1676400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962400" y="5257800"/>
            <a:ext cx="220980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52400"/>
            <a:ext cx="6705600" cy="707886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ka-GE" sz="20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2014–2015 სასწავლო წლის ზაფხულის პრაქტიკაზე ბათუმში  პრაქტიკანტები </a:t>
            </a:r>
            <a:endParaRPr lang="en-US" sz="2000" b="1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Down Arrow 2"/>
          <p:cNvSpPr/>
          <p:nvPr/>
        </p:nvSpPr>
        <p:spPr>
          <a:xfrm rot="3079487">
            <a:off x="1172840" y="879821"/>
            <a:ext cx="323698" cy="609600"/>
          </a:xfrm>
          <a:prstGeom prst="downArrow">
            <a:avLst>
              <a:gd name="adj1" fmla="val 5846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wn Arrow 3"/>
          <p:cNvSpPr/>
          <p:nvPr/>
        </p:nvSpPr>
        <p:spPr>
          <a:xfrm rot="442468">
            <a:off x="2119799" y="959952"/>
            <a:ext cx="323698" cy="1719039"/>
          </a:xfrm>
          <a:prstGeom prst="downArrow">
            <a:avLst>
              <a:gd name="adj1" fmla="val 5846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3276600" y="914400"/>
            <a:ext cx="323698" cy="533400"/>
          </a:xfrm>
          <a:prstGeom prst="downArrow">
            <a:avLst>
              <a:gd name="adj1" fmla="val 5846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5181600" y="990600"/>
            <a:ext cx="323698" cy="609600"/>
          </a:xfrm>
          <a:prstGeom prst="downArrow">
            <a:avLst>
              <a:gd name="adj1" fmla="val 5846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 rot="19190248">
            <a:off x="6745497" y="802620"/>
            <a:ext cx="323698" cy="1187238"/>
          </a:xfrm>
          <a:prstGeom prst="downArrow">
            <a:avLst>
              <a:gd name="adj1" fmla="val 5846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flipH="1">
            <a:off x="152400" y="2743200"/>
            <a:ext cx="2667000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ka-GE" b="1" dirty="0" smtClean="0"/>
              <a:t>გაეცნენ მშენებლობის ნებართვის გაცემის, წესებსა  და სანებართვო პირობებს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 flipH="1">
            <a:off x="7315200" y="1905000"/>
            <a:ext cx="1828800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ka-GE" b="1" dirty="0" smtClean="0"/>
              <a:t>იმყოფებოდნენ მშენებარე ობიექტებზე</a:t>
            </a:r>
            <a:endParaRPr lang="en-US" b="1" dirty="0"/>
          </a:p>
        </p:txBody>
      </p:sp>
      <p:sp>
        <p:nvSpPr>
          <p:cNvPr id="11" name="Down Arrow 10"/>
          <p:cNvSpPr/>
          <p:nvPr/>
        </p:nvSpPr>
        <p:spPr>
          <a:xfrm rot="19973949">
            <a:off x="8844867" y="2834716"/>
            <a:ext cx="191874" cy="517131"/>
          </a:xfrm>
          <a:prstGeom prst="downArrow">
            <a:avLst>
              <a:gd name="adj1" fmla="val 5846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2418211">
            <a:off x="7173225" y="2813346"/>
            <a:ext cx="191874" cy="573863"/>
          </a:xfrm>
          <a:prstGeom prst="downArrow">
            <a:avLst>
              <a:gd name="adj1" fmla="val 5846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flipH="1">
            <a:off x="7696200" y="3352800"/>
            <a:ext cx="1447800" cy="95410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ka-GE" sz="1400" b="1" dirty="0" smtClean="0"/>
              <a:t>სამშენებლო სამუშაოები ორბის რეზიდენციაში</a:t>
            </a:r>
            <a:endParaRPr lang="en-US" sz="1400" b="1" dirty="0"/>
          </a:p>
        </p:txBody>
      </p:sp>
      <p:sp>
        <p:nvSpPr>
          <p:cNvPr id="14" name="Rectangle 13"/>
          <p:cNvSpPr/>
          <p:nvPr/>
        </p:nvSpPr>
        <p:spPr>
          <a:xfrm flipH="1">
            <a:off x="6019800" y="3429000"/>
            <a:ext cx="1524000" cy="7386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ka-GE" sz="1400" b="1" dirty="0" smtClean="0"/>
              <a:t>ბათუმში მიმდინარე მშენებლობები</a:t>
            </a:r>
            <a:endParaRPr lang="en-US" sz="1400" b="1" dirty="0"/>
          </a:p>
        </p:txBody>
      </p:sp>
      <p:sp>
        <p:nvSpPr>
          <p:cNvPr id="15" name="Rectangle 14"/>
          <p:cNvSpPr/>
          <p:nvPr/>
        </p:nvSpPr>
        <p:spPr>
          <a:xfrm flipH="1">
            <a:off x="4495800" y="1600200"/>
            <a:ext cx="1828800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ka-GE" b="1" dirty="0" smtClean="0"/>
              <a:t>იმუშავეს დაკვეთაზე</a:t>
            </a:r>
            <a:endParaRPr lang="en-US" b="1" dirty="0"/>
          </a:p>
        </p:txBody>
      </p:sp>
      <p:sp>
        <p:nvSpPr>
          <p:cNvPr id="16" name="Rectangle 15"/>
          <p:cNvSpPr/>
          <p:nvPr/>
        </p:nvSpPr>
        <p:spPr>
          <a:xfrm flipH="1">
            <a:off x="5257800" y="2590800"/>
            <a:ext cx="1828800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ka-GE" sz="1200" b="1" dirty="0" smtClean="0"/>
              <a:t>მცირესართულიანი სასტუმროს დიზაინი</a:t>
            </a:r>
            <a:endParaRPr lang="en-US" sz="1200" b="1" dirty="0"/>
          </a:p>
        </p:txBody>
      </p:sp>
      <p:sp>
        <p:nvSpPr>
          <p:cNvPr id="17" name="Down Arrow 16"/>
          <p:cNvSpPr/>
          <p:nvPr/>
        </p:nvSpPr>
        <p:spPr>
          <a:xfrm rot="19639201">
            <a:off x="5940805" y="2255591"/>
            <a:ext cx="290229" cy="356988"/>
          </a:xfrm>
          <a:prstGeom prst="downArrow">
            <a:avLst>
              <a:gd name="adj1" fmla="val 58469"/>
              <a:gd name="adj2" fmla="val 629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flipH="1">
            <a:off x="2590800" y="1524000"/>
            <a:ext cx="1828800" cy="138499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ka-GE" sz="1200" b="1" dirty="0" smtClean="0"/>
              <a:t>გერმანელმა სპეციალისტებმა წაუკითხეს ლექციები, </a:t>
            </a:r>
            <a:endParaRPr lang="en-US" sz="1200" b="1" dirty="0" smtClean="0"/>
          </a:p>
          <a:p>
            <a:r>
              <a:rPr lang="ka-GE" sz="1200" b="1" dirty="0" smtClean="0"/>
              <a:t>სართულშუა გადახურვების მოწყობის ახალ მეთოდზე</a:t>
            </a:r>
            <a:endParaRPr lang="en-US" sz="1200" b="1" dirty="0"/>
          </a:p>
        </p:txBody>
      </p:sp>
      <p:sp>
        <p:nvSpPr>
          <p:cNvPr id="19" name="Rectangle 18"/>
          <p:cNvSpPr/>
          <p:nvPr/>
        </p:nvSpPr>
        <p:spPr>
          <a:xfrm flipH="1">
            <a:off x="76200" y="1447800"/>
            <a:ext cx="1828800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ka-GE" b="1" dirty="0" smtClean="0"/>
              <a:t>შეხვდნენ საფასადო სამუშაოების სპეციალისტს</a:t>
            </a:r>
            <a:endParaRPr lang="en-US" b="1" dirty="0"/>
          </a:p>
        </p:txBody>
      </p:sp>
      <p:sp>
        <p:nvSpPr>
          <p:cNvPr id="20" name="Rectangle 19"/>
          <p:cNvSpPr/>
          <p:nvPr/>
        </p:nvSpPr>
        <p:spPr>
          <a:xfrm flipH="1">
            <a:off x="3352800" y="3200401"/>
            <a:ext cx="1752600" cy="83099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ka-GE" sz="1200" b="1" dirty="0" smtClean="0"/>
              <a:t>მერიოტის სასტუმროს  პროექტისთვის ვარიანტების ესკიზირებაზე</a:t>
            </a:r>
            <a:endParaRPr lang="en-US" sz="1200" b="1" dirty="0"/>
          </a:p>
        </p:txBody>
      </p:sp>
      <p:sp>
        <p:nvSpPr>
          <p:cNvPr id="22" name="Down Arrow 21"/>
          <p:cNvSpPr/>
          <p:nvPr/>
        </p:nvSpPr>
        <p:spPr>
          <a:xfrm rot="1028965">
            <a:off x="4812742" y="2247064"/>
            <a:ext cx="191874" cy="935745"/>
          </a:xfrm>
          <a:prstGeom prst="downArrow">
            <a:avLst>
              <a:gd name="adj1" fmla="val 5846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V="1">
            <a:off x="0" y="4191000"/>
            <a:ext cx="327660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4495800"/>
            <a:ext cx="266700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0"/>
            <a:ext cx="1828800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1800" y="4038600"/>
            <a:ext cx="2286001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2" descr="C:\Users\nino shaverdashvili\Desktop\zafxulis saproetqo praqtika\praqtikis fotomsala\batumi\lika alxazishvili\DSC_301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29200" y="4114800"/>
            <a:ext cx="1752600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81600" y="5638800"/>
            <a:ext cx="1600200" cy="121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C:\Users\nino shaverdashvili\Desktop\zafxulis saproetqo praqtika\praqtikis fotomsala\batumi\lika alxazishvili\DSC_303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52800" y="5867400"/>
            <a:ext cx="1676400" cy="99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33400"/>
            <a:ext cx="4876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ylfaen" pitchFamily="18" charset="0"/>
                <a:cs typeface="Times New Roman" pitchFamily="18" charset="0"/>
              </a:rPr>
              <a:t>მცხეთის გამგეობა 1 სტუდენტი</a:t>
            </a:r>
          </a:p>
          <a:p>
            <a:endParaRPr lang="ka-GE" b="1" dirty="0" smtClean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ylfaen" pitchFamily="18" charset="0"/>
              <a:cs typeface="Times New Roman" pitchFamily="18" charset="0"/>
            </a:endParaRPr>
          </a:p>
          <a:p>
            <a:r>
              <a:rPr lang="ka-GE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ylfaen" pitchFamily="18" charset="0"/>
                <a:cs typeface="Times New Roman" pitchFamily="18" charset="0"/>
              </a:rPr>
              <a:t>ოზურგეთის გამგეობა 6 სტუდენტი</a:t>
            </a:r>
          </a:p>
          <a:p>
            <a:endParaRPr lang="ka-GE" b="1" dirty="0" smtClean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ylfaen" pitchFamily="18" charset="0"/>
              <a:cs typeface="Times New Roman" pitchFamily="18" charset="0"/>
            </a:endParaRPr>
          </a:p>
          <a:p>
            <a:r>
              <a:rPr lang="ka-GE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ylfaen" pitchFamily="18" charset="0"/>
                <a:cs typeface="Times New Roman" pitchFamily="18" charset="0"/>
              </a:rPr>
              <a:t>ლენტეხის გამგეობა 1 სტუდენტი</a:t>
            </a:r>
            <a:endParaRPr lang="en-US" b="1" dirty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2530" name="Picture 2" descr="C:\Users\NINOSH~1\AppData\Local\Temp\Rar$DR04.027\11717281_885589431512635_121903714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0"/>
            <a:ext cx="4648200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1" name="Picture 3" descr="C:\Users\NINOSH~1\AppData\Local\Temp\Rar$DR06.491\11798575_885588808179364_1719665747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352800"/>
            <a:ext cx="4343400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2" name="Picture 4" descr="C:\Users\NINOSH~1\AppData\Local\Temp\Rar$DR08.355\11805958_885603218177923_978372341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0"/>
            <a:ext cx="42672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5105400" y="3048000"/>
            <a:ext cx="3809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cs typeface="Times New Roman" pitchFamily="18" charset="0"/>
              </a:rPr>
              <a:t>ზუგდიდის მერია 9 სტუდენტი</a:t>
            </a:r>
            <a:endParaRPr lang="en-US" b="1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81800" y="228600"/>
            <a:ext cx="1981200" cy="461665"/>
          </a:xfrm>
          <a:prstGeom prst="rect">
            <a:avLst/>
          </a:prstGeom>
        </p:spPr>
        <p:txBody>
          <a:bodyPr wrap="square">
            <a:spAutoFit/>
            <a:scene3d>
              <a:camera prst="isometricOffAxis1Right"/>
              <a:lightRig rig="threePt" dir="t"/>
            </a:scene3d>
          </a:bodyPr>
          <a:lstStyle/>
          <a:p>
            <a:r>
              <a:rPr lang="ka-GE" sz="24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cs typeface="Times New Roman" pitchFamily="18" charset="0"/>
              </a:rPr>
              <a:t>იმერეთი</a:t>
            </a:r>
            <a:endParaRPr lang="en-US" sz="2400" b="1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228600"/>
            <a:ext cx="426720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cs typeface="Times New Roman" pitchFamily="18" charset="0"/>
              </a:rPr>
              <a:t>ქუთაისის  მერია 15 სტუდენტი</a:t>
            </a:r>
          </a:p>
          <a:p>
            <a:endParaRPr lang="ka-GE" b="1" dirty="0" smtClean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ylfaen" pitchFamily="18" charset="0"/>
              <a:cs typeface="Times New Roman" pitchFamily="18" charset="0"/>
            </a:endParaRPr>
          </a:p>
          <a:p>
            <a:r>
              <a:rPr lang="ka-GE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cs typeface="Times New Roman" pitchFamily="18" charset="0"/>
              </a:rPr>
              <a:t>წყალტუბოს გამგეობა  1 სტუდენტი</a:t>
            </a:r>
          </a:p>
          <a:p>
            <a:endParaRPr lang="ka-GE" b="1" dirty="0" smtClean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ylfaen" pitchFamily="18" charset="0"/>
              <a:cs typeface="Times New Roman" pitchFamily="18" charset="0"/>
            </a:endParaRPr>
          </a:p>
          <a:p>
            <a:r>
              <a:rPr lang="ka-GE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cs typeface="Times New Roman" pitchFamily="18" charset="0"/>
              </a:rPr>
              <a:t>თერჯოლის გამგეობა  2 სტუდენტი</a:t>
            </a:r>
          </a:p>
          <a:p>
            <a:endParaRPr lang="ka-GE" b="1" dirty="0" smtClean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ylfaen" pitchFamily="18" charset="0"/>
              <a:cs typeface="Times New Roman" pitchFamily="18" charset="0"/>
            </a:endParaRPr>
          </a:p>
          <a:p>
            <a:r>
              <a:rPr lang="ka-GE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cs typeface="Times New Roman" pitchFamily="18" charset="0"/>
              </a:rPr>
              <a:t>საჩხერის გამგეობა  2 სტუდენტი</a:t>
            </a:r>
            <a:endParaRPr lang="en-US" b="1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170" name="Picture 2" descr="C:\Users\nino shaverdashvili\Desktop\zafxulis saproetqo praqtika\praqtikis fotomsala\qutaisi\12185619_1061082077256244_1024880798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3733800"/>
            <a:ext cx="3886200" cy="312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C:\Users\nino shaverdashvili\Desktop\zafxulis saproetqo praqtika\praqtikis fotomsala\qutaisi\12192742_1061082940589491_1221786993_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90800"/>
            <a:ext cx="4648200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C:\Users\nino shaverdashvili\Desktop\zafxulis saproetqo praqtika\praqtikis fotomsala\qutaisi\DSC_285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381000"/>
            <a:ext cx="2819400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3" name="Picture 5" descr="C:\Users\nino shaverdashvili\Desktop\zafxulis saproetqo praqtika\praqtikis fotomsala\qutaisi\DSC_285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86600" y="685800"/>
            <a:ext cx="220980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152400"/>
            <a:ext cx="6705600" cy="707886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ka-GE" sz="20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Times New Roman" pitchFamily="18" charset="0"/>
                <a:cs typeface="Times New Roman" pitchFamily="18" charset="0"/>
              </a:rPr>
              <a:t>2014–2015 სასწავლო წლის ზაფხულის პრაქტიკაზე იმერეთში  პრაქტიკანტები </a:t>
            </a:r>
            <a:endParaRPr lang="en-US" sz="2000" b="1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1430119" y="878490"/>
            <a:ext cx="323698" cy="501180"/>
          </a:xfrm>
          <a:prstGeom prst="downArrow">
            <a:avLst>
              <a:gd name="adj1" fmla="val 5846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381000" y="1524000"/>
            <a:ext cx="2362200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ka-GE" b="1" dirty="0" smtClean="0"/>
              <a:t>დაათვალიერეს სამშენებლო ობიექტები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 flipH="1">
            <a:off x="3276600" y="1600200"/>
            <a:ext cx="2133600" cy="147732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ka-GE" b="1" dirty="0" smtClean="0"/>
              <a:t>გაეცნენ კანონმდებლობას არქიტექტურული საქმიანობის სფეროში</a:t>
            </a:r>
            <a:endParaRPr lang="en-US" b="1" dirty="0"/>
          </a:p>
        </p:txBody>
      </p:sp>
      <p:sp>
        <p:nvSpPr>
          <p:cNvPr id="7" name="Down Arrow 6"/>
          <p:cNvSpPr/>
          <p:nvPr/>
        </p:nvSpPr>
        <p:spPr>
          <a:xfrm>
            <a:off x="4191000" y="914400"/>
            <a:ext cx="323698" cy="533400"/>
          </a:xfrm>
          <a:prstGeom prst="downArrow">
            <a:avLst>
              <a:gd name="adj1" fmla="val 5846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flipH="1">
            <a:off x="5638800" y="1600200"/>
            <a:ext cx="1828800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ka-GE" b="1" dirty="0" smtClean="0"/>
              <a:t>გაეცნენ ქალაქის გენგეგმას</a:t>
            </a:r>
            <a:endParaRPr lang="en-US" b="1" dirty="0"/>
          </a:p>
        </p:txBody>
      </p:sp>
      <p:sp>
        <p:nvSpPr>
          <p:cNvPr id="9" name="Down Arrow 8"/>
          <p:cNvSpPr/>
          <p:nvPr/>
        </p:nvSpPr>
        <p:spPr>
          <a:xfrm>
            <a:off x="6553200" y="914400"/>
            <a:ext cx="323698" cy="593641"/>
          </a:xfrm>
          <a:prstGeom prst="downArrow">
            <a:avLst>
              <a:gd name="adj1" fmla="val 5846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C:\Users\nino shaverdashvili\Desktop\zafxulis saproetqo praqtika\praqtikis fotomsala\qutaisi\DSC_29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152400"/>
            <a:ext cx="17526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nino shaverdashvili\Desktop\zafxulis saproetqo praqtika\praqtikis fotomsala\qutaisi\DSC_29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2000"/>
            <a:ext cx="28194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Users\nino shaverdashvili\Desktop\zafxulis saproetqo praqtika\praqtikis fotomsala\qutaisi\DSC_27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2743200"/>
            <a:ext cx="144780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C:\Users\nino shaverdashvili\Desktop\zafxulis saproetqo praqtika\praqtikis fotomsala\qutaisi\DSC_269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15200" y="2667000"/>
            <a:ext cx="1828800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0" name="Picture 8" descr="C:\Users\nino shaverdashvili\Desktop\zafxulis saproetqo praqtika\praqtikis fotomsala\qutaisi\DSC_270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19400" y="4876800"/>
            <a:ext cx="2743200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1" name="Picture 9" descr="C:\Users\nino shaverdashvili\Desktop\zafxulis saproetqo praqtika\praqtikis fotomsala\qutaisi\DSC_271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5200" y="3124200"/>
            <a:ext cx="1981200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2" name="Picture 10" descr="C:\Users\nino shaverdashvili\Desktop\zafxulis saproetqo praqtika\praqtikis fotomsala\qutaisi\12190621_1061082507256201_333078960_o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667000"/>
            <a:ext cx="213360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86400" y="2667000"/>
            <a:ext cx="182880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4" name="Picture 12" descr="C:\Users\nino shaverdashvili\Desktop\zafxulis saproetqo praqtika\praqtikis fotomsala\qutaisi\DSC_2783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391400" y="4648200"/>
            <a:ext cx="175260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5" name="Picture 13" descr="C:\Users\nino shaverdashvili\Desktop\zafxulis saproetqo praqtika\praqtikis fotomsala\qutaisi\DSC_2796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562600" y="4724400"/>
            <a:ext cx="18288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BCBCB"/>
            </a:gs>
            <a:gs pos="13000">
              <a:srgbClr val="5F5F5F"/>
            </a:gs>
            <a:gs pos="21001">
              <a:srgbClr val="5F5F5F"/>
            </a:gs>
            <a:gs pos="63000">
              <a:srgbClr val="FFFFFF"/>
            </a:gs>
            <a:gs pos="67000">
              <a:srgbClr val="B2B2B2"/>
            </a:gs>
            <a:gs pos="69000">
              <a:srgbClr val="292929"/>
            </a:gs>
            <a:gs pos="82001">
              <a:srgbClr val="777777"/>
            </a:gs>
            <a:gs pos="100000">
              <a:srgbClr val="EAEAEA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nino shaverdashvili\Desktop\zafxulis saproetqo praqtika\12164668_959921970712970_1480751503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67200" cy="5181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0" name="Picture 2" descr="C:\Users\nino shaverdashvili\Desktop\zafxulis saproetqo praqtika\praqtikis fotomsala\qutaisi\DSC_30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3505200"/>
            <a:ext cx="4648200" cy="3476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nino shaverdashvili\Desktop\zafxulis saproetqo praqtika\praqtikis fotomsala\qutaisi\DSC_30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0"/>
            <a:ext cx="4495800" cy="3276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nino shaverdashvili\Desktop\zafxulis saproetqo praqtika\praqtikis fotomsala\qutaisi\DSC_305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5105400"/>
            <a:ext cx="2590800" cy="1905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2" descr="C:\Users\nino shaverdashvili\Desktop\gerbi-textebistvi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5200" y="228600"/>
            <a:ext cx="762000" cy="60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3" descr="C:\Users\nino shaverdashvili\Desktop\Lesser_coat_of_arms_of_Georgi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152400"/>
            <a:ext cx="838200" cy="685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nino shaverdashvili\Desktop\img09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67000" y="2590800"/>
            <a:ext cx="2286000" cy="228600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Picture 3" descr="C:\Users\nino shaverdashvili\Desktop\Lesser_coat_of_arms_of_Georgia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67000" y="2514600"/>
            <a:ext cx="609600" cy="457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nino shaverdashvili\Desktop\100px-Signagi_gerbi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72000" y="2590800"/>
            <a:ext cx="381000" cy="381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3200" y="381000"/>
            <a:ext cx="5486400" cy="92333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ka-GE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cs typeface="Times New Roman" pitchFamily="18" charset="0"/>
              </a:rPr>
              <a:t>მენეჯერის სამსახურის ხელშეწყობით დასაქმდა ათამდე სტუდენტი</a:t>
            </a:r>
          </a:p>
          <a:p>
            <a:endParaRPr lang="en-US" dirty="0"/>
          </a:p>
        </p:txBody>
      </p:sp>
      <p:pic>
        <p:nvPicPr>
          <p:cNvPr id="1026" name="Picture 2" descr="C:\Users\nino shaverdashvili\Desktop\12211213_969412269763940_568883770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0"/>
            <a:ext cx="3962400" cy="381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7" name="Picture 3" descr="C:\Users\nino shaverdashvili\Desktop\12209068_969412393097261_153690200_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2514600"/>
            <a:ext cx="3810001" cy="32766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8" name="Picture 4" descr="C:\Users\nino shaverdashvili\Desktop\12204402_969412336430600_808132860_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3200400"/>
            <a:ext cx="3505200" cy="3200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2485</TotalTime>
  <Words>517</Words>
  <Application>Microsoft Office PowerPoint</Application>
  <PresentationFormat>On-screen Show (4:3)</PresentationFormat>
  <Paragraphs>155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nino shaverdashvili</dc:creator>
  <cp:lastModifiedBy>mdl1</cp:lastModifiedBy>
  <cp:revision>223</cp:revision>
  <dcterms:created xsi:type="dcterms:W3CDTF">2006-08-16T00:00:00Z</dcterms:created>
  <dcterms:modified xsi:type="dcterms:W3CDTF">2016-02-11T07:28:21Z</dcterms:modified>
</cp:coreProperties>
</file>